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00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128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824212" y="2848408"/>
            <a:ext cx="26695161" cy="2554505"/>
          </a:xfrm>
          <a:prstGeom prst="rect">
            <a:avLst/>
          </a:prstGeom>
          <a:noFill/>
          <a:ln>
            <a:noFill/>
          </a:ln>
        </p:spPr>
        <p:txBody>
          <a:bodyPr spcFirstLastPara="1" wrap="square" lIns="91425" tIns="45700" rIns="91425" bIns="45700" anchor="t" anchorCtr="0">
            <a:spAutoFit/>
          </a:bodyPr>
          <a:lstStyle/>
          <a:p>
            <a:pPr lvl="0" algn="ctr"/>
            <a:r>
              <a:rPr lang="en-US" sz="8000" dirty="0"/>
              <a:t>One Health Risk Assessment of Rift Valley Fever in Eldas Sub-County, Wajir County, Kenya, 2024</a:t>
            </a:r>
            <a:endParaRPr sz="8000" b="1" i="0" u="none" strike="noStrike" cap="none" dirty="0">
              <a:solidFill>
                <a:schemeClr val="dk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a:solidFill>
                  <a:schemeClr val="lt1"/>
                </a:solidFill>
              </a:rPr>
              <a:t>steveokumu@gmail.com</a:t>
            </a:r>
            <a:r>
              <a:rPr lang="en-GB" sz="3600" b="1" dirty="0">
                <a:solidFill>
                  <a:schemeClr val="lt1"/>
                </a:solidFill>
                <a:latin typeface="Arial"/>
                <a:ea typeface="Arial"/>
                <a:cs typeface="Arial"/>
                <a:sym typeface="Arial"/>
              </a:rPr>
              <a:t>]</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13541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Stephen Okumu</a:t>
            </a:r>
            <a:r>
              <a:rPr lang="en-GB" sz="4800" baseline="30000" dirty="0">
                <a:solidFill>
                  <a:srgbClr val="000000"/>
                </a:solidFill>
                <a:latin typeface="Calibri"/>
                <a:ea typeface="Calibri"/>
                <a:cs typeface="Calibri"/>
                <a:sym typeface="Calibri"/>
              </a:rPr>
              <a:t>1,2</a:t>
            </a:r>
            <a:r>
              <a:rPr lang="en-GB" sz="5000" b="1" i="1" dirty="0">
                <a:solidFill>
                  <a:schemeClr val="dk1"/>
                </a:solidFill>
                <a:latin typeface="Calibri"/>
                <a:ea typeface="Calibri"/>
                <a:cs typeface="Calibri"/>
                <a:sym typeface="Calibri"/>
              </a:rPr>
              <a:t>, Fredrick Odhiambo</a:t>
            </a:r>
            <a:r>
              <a:rPr lang="en-GB" sz="4800" b="1" i="1" baseline="30000" dirty="0">
                <a:latin typeface="Calibri"/>
                <a:ea typeface="Calibri"/>
                <a:cs typeface="Calibri"/>
                <a:sym typeface="Calibri"/>
              </a:rPr>
              <a:t>1,2</a:t>
            </a:r>
            <a:r>
              <a:rPr lang="en-GB" sz="5000" b="1" i="1" dirty="0">
                <a:solidFill>
                  <a:schemeClr val="dk1"/>
                </a:solidFill>
                <a:latin typeface="Calibri"/>
                <a:ea typeface="Calibri"/>
                <a:cs typeface="Calibri"/>
                <a:sym typeface="Calibri"/>
              </a:rPr>
              <a:t> Mark Matheka</a:t>
            </a:r>
            <a:r>
              <a:rPr lang="en-GB" sz="4800" b="1" i="1" baseline="30000" dirty="0">
                <a:latin typeface="Calibri"/>
                <a:ea typeface="Calibri"/>
                <a:cs typeface="Calibri"/>
                <a:sym typeface="Calibri"/>
              </a:rPr>
              <a:t>1,2</a:t>
            </a:r>
            <a:r>
              <a:rPr lang="en-GB" sz="5000" b="1" i="1" dirty="0">
                <a:solidFill>
                  <a:schemeClr val="dk1"/>
                </a:solidFill>
                <a:latin typeface="Calibri"/>
                <a:ea typeface="Calibri"/>
                <a:cs typeface="Calibri"/>
                <a:sym typeface="Calibri"/>
              </a:rPr>
              <a:t> and Charles Okendo</a:t>
            </a:r>
            <a:r>
              <a:rPr lang="en-GB" sz="4800" b="1" i="1" baseline="30000" dirty="0">
                <a:latin typeface="Calibri"/>
                <a:ea typeface="Calibri"/>
                <a:cs typeface="Calibri"/>
                <a:sym typeface="Calibri"/>
              </a:rPr>
              <a:t>2</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1: </a:t>
            </a:r>
            <a:r>
              <a:rPr lang="en-GB" sz="3200" dirty="0"/>
              <a:t>Kenya field Epidemiology and Laboratory training Program </a:t>
            </a:r>
            <a:r>
              <a:rPr lang="en-GB" sz="3200" dirty="0">
                <a:solidFill>
                  <a:srgbClr val="000000"/>
                </a:solidFill>
                <a:latin typeface="Arial"/>
                <a:ea typeface="Arial"/>
                <a:cs typeface="Arial"/>
                <a:sym typeface="Arial"/>
              </a:rPr>
              <a:t>2:Kenya National Public Health Institute 3: </a:t>
            </a:r>
            <a:r>
              <a:rPr lang="en-GB" sz="3200" dirty="0"/>
              <a:t>FHI 360</a:t>
            </a:r>
            <a:endParaRPr dirty="0"/>
          </a:p>
        </p:txBody>
      </p:sp>
      <p:sp>
        <p:nvSpPr>
          <p:cNvPr id="96" name="Google Shape;96;p1"/>
          <p:cNvSpPr/>
          <p:nvPr/>
        </p:nvSpPr>
        <p:spPr>
          <a:xfrm>
            <a:off x="416587" y="8202552"/>
            <a:ext cx="29421163" cy="381638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dirty="0"/>
          </a:p>
          <a:p>
            <a:pPr algn="just"/>
            <a:r>
              <a:rPr lang="en-US" sz="3600" dirty="0"/>
              <a:t>Rift Valley Fever (RVF) is a climate-sensitive zoonotic disease associated with periods of above-normal rainfall and flooding. In late 2023, heavy El Niño rains resulted in widespread flooding across northern Kenya. This, combined with a confirmed RVF outbreak in neighboring Marsabit County in January 2024, significantly increased the risk of disease spread to Wajir County.</a:t>
            </a:r>
          </a:p>
          <a:p>
            <a:pPr algn="just"/>
            <a:r>
              <a:rPr lang="en-US" sz="3600" dirty="0"/>
              <a:t>Given the ecological suitability and population vulnerability, there was an urgent need to assess the risk of RVF transmission using an integrated One Health approach.</a:t>
            </a:r>
          </a:p>
          <a:p>
            <a:pPr marL="0" marR="0" lvl="0" indent="0" algn="just" rtl="0">
              <a:spcBef>
                <a:spcPts val="0"/>
              </a:spcBef>
              <a:spcAft>
                <a:spcPts val="0"/>
              </a:spcAft>
              <a:buNone/>
            </a:pPr>
            <a:endParaRPr dirty="0"/>
          </a:p>
        </p:txBody>
      </p:sp>
      <p:sp>
        <p:nvSpPr>
          <p:cNvPr id="97" name="Google Shape;97;p1"/>
          <p:cNvSpPr/>
          <p:nvPr/>
        </p:nvSpPr>
        <p:spPr>
          <a:xfrm>
            <a:off x="427024" y="12176411"/>
            <a:ext cx="29457334" cy="1384954"/>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OBJECTIVE: </a:t>
            </a:r>
            <a:r>
              <a:rPr lang="en-US" sz="3600" dirty="0"/>
              <a:t>To assess the risk of a Rift Valley Fever outbreak in Eldas Sub-County, Wajir County, using a One Health approach integrating human, animal, and environmental data.</a:t>
            </a:r>
            <a:r>
              <a:rPr lang="en-GB" sz="1800" dirty="0">
                <a:solidFill>
                  <a:schemeClr val="dk1"/>
                </a:solidFill>
                <a:latin typeface="Calibri"/>
                <a:ea typeface="Calibri"/>
                <a:cs typeface="Calibri"/>
                <a:sym typeface="Calibri"/>
              </a:rPr>
              <a:t>. </a:t>
            </a:r>
            <a:endParaRPr sz="3200" dirty="0">
              <a:solidFill>
                <a:srgbClr val="000000"/>
              </a:solidFill>
              <a:latin typeface="Arial"/>
              <a:ea typeface="Arial"/>
              <a:cs typeface="Arial"/>
              <a:sym typeface="Arial"/>
            </a:endParaRPr>
          </a:p>
        </p:txBody>
      </p:sp>
      <p:sp>
        <p:nvSpPr>
          <p:cNvPr id="98" name="Google Shape;98;p1"/>
          <p:cNvSpPr/>
          <p:nvPr/>
        </p:nvSpPr>
        <p:spPr>
          <a:xfrm>
            <a:off x="318608" y="15335084"/>
            <a:ext cx="12465098"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STUDY AREA:</a:t>
            </a:r>
            <a:r>
              <a:rPr lang="en-US" sz="3600" dirty="0"/>
              <a:t>Eldas Sub-</a:t>
            </a:r>
            <a:r>
              <a:rPr lang="en-US" sz="3600" dirty="0" err="1"/>
              <a:t>County,Wajir</a:t>
            </a:r>
            <a:r>
              <a:rPr lang="en-US" sz="3600" dirty="0"/>
              <a:t> County,</a:t>
            </a:r>
            <a:r>
              <a:rPr lang="en-GB" sz="3600" b="1" dirty="0">
                <a:solidFill>
                  <a:schemeClr val="dk1"/>
                </a:solidFill>
                <a:latin typeface="Calibri"/>
                <a:ea typeface="Calibri"/>
                <a:cs typeface="Calibri"/>
                <a:sym typeface="Calibri"/>
              </a:rPr>
              <a:t> </a:t>
            </a:r>
            <a:r>
              <a:rPr lang="en-GB" sz="3600" b="1" dirty="0">
                <a:sym typeface="Calibri"/>
              </a:rPr>
              <a:t>Kenya</a:t>
            </a:r>
            <a:endParaRPr sz="3600" b="1" dirty="0"/>
          </a:p>
        </p:txBody>
      </p:sp>
      <p:sp>
        <p:nvSpPr>
          <p:cNvPr id="99" name="Google Shape;99;p1"/>
          <p:cNvSpPr/>
          <p:nvPr/>
        </p:nvSpPr>
        <p:spPr>
          <a:xfrm>
            <a:off x="13214554" y="15309210"/>
            <a:ext cx="17502527" cy="230828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A58E7"/>
                </a:solidFill>
                <a:latin typeface="Arial"/>
                <a:ea typeface="Arial"/>
                <a:cs typeface="Arial"/>
                <a:sym typeface="Arial"/>
              </a:rPr>
              <a:t>                 </a:t>
            </a:r>
            <a:r>
              <a:rPr lang="en-GB" sz="4800" b="1" dirty="0">
                <a:solidFill>
                  <a:srgbClr val="36449C"/>
                </a:solidFill>
                <a:latin typeface="Arial"/>
                <a:ea typeface="Arial"/>
                <a:cs typeface="Arial"/>
                <a:sym typeface="Arial"/>
              </a:rPr>
              <a:t>STUDY DESIGN AND SAMPLING</a:t>
            </a:r>
          </a:p>
          <a:p>
            <a:pPr marL="0" marR="0" lvl="0" indent="0" algn="just" rtl="0">
              <a:spcBef>
                <a:spcPts val="0"/>
              </a:spcBef>
              <a:spcAft>
                <a:spcPts val="0"/>
              </a:spcAft>
              <a:buNone/>
            </a:pPr>
            <a:endParaRPr lang="en-GB" sz="4800" b="1" dirty="0">
              <a:solidFill>
                <a:srgbClr val="36449C"/>
              </a:solidFill>
            </a:endParaRPr>
          </a:p>
          <a:p>
            <a:pPr marL="0" marR="0" lvl="0" indent="0" algn="just" rtl="0">
              <a:spcBef>
                <a:spcPts val="0"/>
              </a:spcBef>
              <a:spcAft>
                <a:spcPts val="0"/>
              </a:spcAft>
              <a:buNone/>
            </a:pPr>
            <a:r>
              <a:rPr lang="en-GB" sz="4800" b="1" dirty="0">
                <a:solidFill>
                  <a:srgbClr val="36449C"/>
                </a:solidFill>
              </a:rPr>
              <a:t>    Design                                       Sampling</a:t>
            </a:r>
            <a:endParaRPr dirty="0"/>
          </a:p>
        </p:txBody>
      </p:sp>
      <p:graphicFrame>
        <p:nvGraphicFramePr>
          <p:cNvPr id="100" name="Google Shape;100;p1"/>
          <p:cNvGraphicFramePr/>
          <p:nvPr>
            <p:extLst>
              <p:ext uri="{D42A27DB-BD31-4B8C-83A1-F6EECF244321}">
                <p14:modId xmlns:p14="http://schemas.microsoft.com/office/powerpoint/2010/main" val="2119402957"/>
              </p:ext>
            </p:extLst>
          </p:nvPr>
        </p:nvGraphicFramePr>
        <p:xfrm>
          <a:off x="427024" y="26881003"/>
          <a:ext cx="15531453" cy="12192811"/>
        </p:xfrm>
        <a:graphic>
          <a:graphicData uri="http://schemas.openxmlformats.org/drawingml/2006/table">
            <a:tbl>
              <a:tblPr firstRow="1" bandRow="1">
                <a:noFill/>
                <a:tableStyleId>{651C7303-1205-445C-A721-94CFD910D15C}</a:tableStyleId>
              </a:tblPr>
              <a:tblGrid>
                <a:gridCol w="4115993">
                  <a:extLst>
                    <a:ext uri="{9D8B030D-6E8A-4147-A177-3AD203B41FA5}">
                      <a16:colId xmlns:a16="http://schemas.microsoft.com/office/drawing/2014/main" val="20000"/>
                    </a:ext>
                  </a:extLst>
                </a:gridCol>
                <a:gridCol w="6600554">
                  <a:extLst>
                    <a:ext uri="{9D8B030D-6E8A-4147-A177-3AD203B41FA5}">
                      <a16:colId xmlns:a16="http://schemas.microsoft.com/office/drawing/2014/main" val="20001"/>
                    </a:ext>
                  </a:extLst>
                </a:gridCol>
                <a:gridCol w="4814906">
                  <a:extLst>
                    <a:ext uri="{9D8B030D-6E8A-4147-A177-3AD203B41FA5}">
                      <a16:colId xmlns:a16="http://schemas.microsoft.com/office/drawing/2014/main" val="20002"/>
                    </a:ext>
                  </a:extLst>
                </a:gridCol>
              </a:tblGrid>
              <a:tr h="785804">
                <a:tc>
                  <a:txBody>
                    <a:bodyPr/>
                    <a:lstStyle/>
                    <a:p>
                      <a:pPr algn="l" fontAlgn="t">
                        <a:buNone/>
                      </a:pPr>
                      <a:r>
                        <a:rPr lang="en-US" sz="3600" b="1" i="0" u="none" strike="noStrike" dirty="0">
                          <a:solidFill>
                            <a:srgbClr val="000000"/>
                          </a:solidFill>
                          <a:effectLst/>
                          <a:latin typeface="+mj-lt"/>
                        </a:rPr>
                        <a:t>Category</a:t>
                      </a:r>
                    </a:p>
                  </a:txBody>
                  <a:tcPr marL="9525" marR="9525" marT="9525" marB="0"/>
                </a:tc>
                <a:tc>
                  <a:txBody>
                    <a:bodyPr/>
                    <a:lstStyle/>
                    <a:p>
                      <a:pPr algn="l" fontAlgn="t">
                        <a:buNone/>
                      </a:pPr>
                      <a:r>
                        <a:rPr lang="en-US" sz="3600" b="1" i="0" u="none" strike="noStrike">
                          <a:solidFill>
                            <a:srgbClr val="000000"/>
                          </a:solidFill>
                          <a:effectLst/>
                          <a:latin typeface="+mj-lt"/>
                        </a:rPr>
                        <a:t>Key Findings</a:t>
                      </a:r>
                    </a:p>
                  </a:txBody>
                  <a:tcPr marL="9525" marR="9525" marT="9525" marB="0"/>
                </a:tc>
                <a:tc>
                  <a:txBody>
                    <a:bodyPr/>
                    <a:lstStyle/>
                    <a:p>
                      <a:pPr algn="l" fontAlgn="t">
                        <a:buNone/>
                      </a:pPr>
                      <a:r>
                        <a:rPr lang="en-US" sz="3600" b="1" i="0" u="none" strike="noStrike" dirty="0">
                          <a:solidFill>
                            <a:srgbClr val="000000"/>
                          </a:solidFill>
                          <a:effectLst/>
                          <a:latin typeface="+mj-lt"/>
                        </a:rPr>
                        <a:t>Implication</a:t>
                      </a:r>
                    </a:p>
                  </a:txBody>
                  <a:tcPr marL="9525" marR="9525" marT="9525" marB="0"/>
                </a:tc>
                <a:extLst>
                  <a:ext uri="{0D108BD9-81ED-4DB2-BD59-A6C34878D82A}">
                    <a16:rowId xmlns:a16="http://schemas.microsoft.com/office/drawing/2014/main" val="10000"/>
                  </a:ext>
                </a:extLst>
              </a:tr>
              <a:tr h="1344061">
                <a:tc>
                  <a:txBody>
                    <a:bodyPr/>
                    <a:lstStyle/>
                    <a:p>
                      <a:pPr algn="l" fontAlgn="t">
                        <a:buNone/>
                      </a:pPr>
                      <a:r>
                        <a:rPr lang="en-US" sz="3600" b="0" i="0" u="none" strike="noStrike" dirty="0">
                          <a:solidFill>
                            <a:srgbClr val="000000"/>
                          </a:solidFill>
                          <a:effectLst/>
                          <a:latin typeface="+mj-lt"/>
                        </a:rPr>
                        <a:t>Human Laboratory Findings</a:t>
                      </a:r>
                    </a:p>
                  </a:txBody>
                  <a:tcPr marL="9525" marR="9525" marT="9525" marB="0"/>
                </a:tc>
                <a:tc>
                  <a:txBody>
                    <a:bodyPr/>
                    <a:lstStyle/>
                    <a:p>
                      <a:pPr algn="l" fontAlgn="t">
                        <a:buNone/>
                      </a:pPr>
                      <a:r>
                        <a:rPr lang="en-US" sz="3600" b="0" i="0" u="none" strike="noStrike" dirty="0">
                          <a:solidFill>
                            <a:srgbClr val="000000"/>
                          </a:solidFill>
                          <a:effectLst/>
                          <a:latin typeface="+mj-lt"/>
                        </a:rPr>
                        <a:t>RVF virus detected in 2 of 32 human samples (6.3%) by PCR</a:t>
                      </a:r>
                    </a:p>
                  </a:txBody>
                  <a:tcPr marL="9525" marR="9525" marT="9525" marB="0"/>
                </a:tc>
                <a:tc>
                  <a:txBody>
                    <a:bodyPr/>
                    <a:lstStyle/>
                    <a:p>
                      <a:pPr algn="l" fontAlgn="t">
                        <a:buNone/>
                      </a:pPr>
                      <a:r>
                        <a:rPr lang="en-US" sz="3600" b="0" i="0" u="none" strike="noStrike">
                          <a:solidFill>
                            <a:srgbClr val="000000"/>
                          </a:solidFill>
                          <a:effectLst/>
                          <a:latin typeface="+mj-lt"/>
                        </a:rPr>
                        <a:t>Confirmed active viral circulation in humans</a:t>
                      </a:r>
                    </a:p>
                  </a:txBody>
                  <a:tcPr marL="9525" marR="9525" marT="9525" marB="0"/>
                </a:tc>
                <a:extLst>
                  <a:ext uri="{0D108BD9-81ED-4DB2-BD59-A6C34878D82A}">
                    <a16:rowId xmlns:a16="http://schemas.microsoft.com/office/drawing/2014/main" val="10001"/>
                  </a:ext>
                </a:extLst>
              </a:tr>
              <a:tr h="2593473">
                <a:tc>
                  <a:txBody>
                    <a:bodyPr/>
                    <a:lstStyle/>
                    <a:p>
                      <a:pPr algn="l" fontAlgn="t">
                        <a:buNone/>
                      </a:pPr>
                      <a:r>
                        <a:rPr lang="en-US" sz="3600" b="0" i="0" u="none" strike="noStrike">
                          <a:solidFill>
                            <a:srgbClr val="000000"/>
                          </a:solidFill>
                          <a:effectLst/>
                          <a:latin typeface="+mj-lt"/>
                        </a:rPr>
                        <a:t>Animal Surveillance</a:t>
                      </a:r>
                    </a:p>
                  </a:txBody>
                  <a:tcPr marL="9525" marR="9525" marT="9525" marB="0"/>
                </a:tc>
                <a:tc>
                  <a:txBody>
                    <a:bodyPr/>
                    <a:lstStyle/>
                    <a:p>
                      <a:pPr algn="l" fontAlgn="t">
                        <a:buNone/>
                      </a:pPr>
                      <a:r>
                        <a:rPr lang="en-US" sz="3600" b="0" i="0" u="none" strike="noStrike" dirty="0">
                          <a:solidFill>
                            <a:srgbClr val="000000"/>
                          </a:solidFill>
                          <a:effectLst/>
                          <a:latin typeface="+mj-lt"/>
                        </a:rPr>
                        <a:t>268 of 2,751 animals symptomatic:                                 • 211 goats (79%)                                 • 39 camels (15%)                                    • 18 sheep (7%)</a:t>
                      </a:r>
                    </a:p>
                  </a:txBody>
                  <a:tcPr marL="9525" marR="9525" marT="9525" marB="0"/>
                </a:tc>
                <a:tc>
                  <a:txBody>
                    <a:bodyPr/>
                    <a:lstStyle/>
                    <a:p>
                      <a:pPr algn="l" fontAlgn="t">
                        <a:buNone/>
                      </a:pPr>
                      <a:r>
                        <a:rPr lang="en-US" sz="3600" b="0" i="0" u="none" strike="noStrike">
                          <a:solidFill>
                            <a:srgbClr val="000000"/>
                          </a:solidFill>
                          <a:effectLst/>
                          <a:latin typeface="+mj-lt"/>
                        </a:rPr>
                        <a:t>Evidence of ongoing livestock transmission</a:t>
                      </a:r>
                    </a:p>
                  </a:txBody>
                  <a:tcPr marL="9525" marR="9525" marT="9525" marB="0"/>
                </a:tc>
                <a:extLst>
                  <a:ext uri="{0D108BD9-81ED-4DB2-BD59-A6C34878D82A}">
                    <a16:rowId xmlns:a16="http://schemas.microsoft.com/office/drawing/2014/main" val="10002"/>
                  </a:ext>
                </a:extLst>
              </a:tr>
              <a:tr h="1565589">
                <a:tc>
                  <a:txBody>
                    <a:bodyPr/>
                    <a:lstStyle/>
                    <a:p>
                      <a:pPr algn="l" fontAlgn="t">
                        <a:buNone/>
                      </a:pPr>
                      <a:r>
                        <a:rPr lang="en-US" sz="3600" b="0" i="0" u="none" strike="noStrike">
                          <a:solidFill>
                            <a:srgbClr val="000000"/>
                          </a:solidFill>
                          <a:effectLst/>
                          <a:latin typeface="+mj-lt"/>
                        </a:rPr>
                        <a:t>Entomological Risk</a:t>
                      </a:r>
                    </a:p>
                  </a:txBody>
                  <a:tcPr marL="9525" marR="9525" marT="9525" marB="0"/>
                </a:tc>
                <a:tc>
                  <a:txBody>
                    <a:bodyPr/>
                    <a:lstStyle/>
                    <a:p>
                      <a:pPr algn="l" fontAlgn="t">
                        <a:buNone/>
                      </a:pPr>
                      <a:r>
                        <a:rPr lang="en-US" sz="3600" b="0" i="0" u="none" strike="noStrike" dirty="0">
                          <a:solidFill>
                            <a:srgbClr val="000000"/>
                          </a:solidFill>
                          <a:effectLst/>
                          <a:latin typeface="+mj-lt"/>
                        </a:rPr>
                        <a:t>96% of respondents reported increased mosquito density after flooding</a:t>
                      </a:r>
                    </a:p>
                  </a:txBody>
                  <a:tcPr marL="9525" marR="9525" marT="9525" marB="0"/>
                </a:tc>
                <a:tc>
                  <a:txBody>
                    <a:bodyPr/>
                    <a:lstStyle/>
                    <a:p>
                      <a:pPr algn="l" fontAlgn="t">
                        <a:buNone/>
                      </a:pPr>
                      <a:r>
                        <a:rPr lang="en-US" sz="3600" b="0" i="0" u="none" strike="noStrike">
                          <a:solidFill>
                            <a:srgbClr val="000000"/>
                          </a:solidFill>
                          <a:effectLst/>
                          <a:latin typeface="+mj-lt"/>
                        </a:rPr>
                        <a:t>Highly favourable vector conditions</a:t>
                      </a:r>
                    </a:p>
                  </a:txBody>
                  <a:tcPr marL="9525" marR="9525" marT="9525" marB="0"/>
                </a:tc>
                <a:extLst>
                  <a:ext uri="{0D108BD9-81ED-4DB2-BD59-A6C34878D82A}">
                    <a16:rowId xmlns:a16="http://schemas.microsoft.com/office/drawing/2014/main" val="10003"/>
                  </a:ext>
                </a:extLst>
              </a:tr>
              <a:tr h="1559674">
                <a:tc>
                  <a:txBody>
                    <a:bodyPr/>
                    <a:lstStyle/>
                    <a:p>
                      <a:pPr algn="l" fontAlgn="t">
                        <a:buNone/>
                      </a:pPr>
                      <a:r>
                        <a:rPr lang="en-US" sz="3600" b="0" i="0" u="none" strike="noStrike">
                          <a:solidFill>
                            <a:srgbClr val="000000"/>
                          </a:solidFill>
                          <a:effectLst/>
                          <a:latin typeface="+mj-lt"/>
                        </a:rPr>
                        <a:t>High-risk Practices</a:t>
                      </a:r>
                    </a:p>
                  </a:txBody>
                  <a:tcPr marL="9525" marR="9525" marT="9525" marB="0"/>
                </a:tc>
                <a:tc>
                  <a:txBody>
                    <a:bodyPr/>
                    <a:lstStyle/>
                    <a:p>
                      <a:pPr algn="l" fontAlgn="t">
                        <a:buNone/>
                      </a:pPr>
                      <a:r>
                        <a:rPr lang="en-US" sz="3600" b="0" i="0" u="none" strike="noStrike" dirty="0">
                          <a:solidFill>
                            <a:srgbClr val="000000"/>
                          </a:solidFill>
                          <a:effectLst/>
                          <a:latin typeface="+mj-lt"/>
                        </a:rPr>
                        <a:t>78% handled sick animal products without protective measures</a:t>
                      </a:r>
                    </a:p>
                  </a:txBody>
                  <a:tcPr marL="9525" marR="9525" marT="9525" marB="0"/>
                </a:tc>
                <a:tc>
                  <a:txBody>
                    <a:bodyPr/>
                    <a:lstStyle/>
                    <a:p>
                      <a:pPr algn="l" fontAlgn="t">
                        <a:buNone/>
                      </a:pPr>
                      <a:r>
                        <a:rPr lang="en-US" sz="3600" b="0" i="0" u="none" strike="noStrike" dirty="0">
                          <a:solidFill>
                            <a:srgbClr val="000000"/>
                          </a:solidFill>
                          <a:effectLst/>
                          <a:latin typeface="+mj-lt"/>
                        </a:rPr>
                        <a:t>High community exposure risk</a:t>
                      </a:r>
                    </a:p>
                  </a:txBody>
                  <a:tcPr marL="9525" marR="9525" marT="9525" marB="0"/>
                </a:tc>
                <a:extLst>
                  <a:ext uri="{0D108BD9-81ED-4DB2-BD59-A6C34878D82A}">
                    <a16:rowId xmlns:a16="http://schemas.microsoft.com/office/drawing/2014/main" val="10004"/>
                  </a:ext>
                </a:extLst>
              </a:tr>
              <a:tr h="1559674">
                <a:tc>
                  <a:txBody>
                    <a:bodyPr/>
                    <a:lstStyle/>
                    <a:p>
                      <a:pPr algn="l" fontAlgn="t">
                        <a:buNone/>
                      </a:pPr>
                      <a:r>
                        <a:rPr lang="en-US" sz="3600" b="0" i="0" u="none" strike="noStrike" dirty="0">
                          <a:solidFill>
                            <a:srgbClr val="000000"/>
                          </a:solidFill>
                          <a:effectLst/>
                          <a:latin typeface="+mj-lt"/>
                        </a:rPr>
                        <a:t>Health-seeking Behavior</a:t>
                      </a:r>
                    </a:p>
                  </a:txBody>
                  <a:tcPr marL="9525" marR="9525" marT="9525" marB="0"/>
                </a:tc>
                <a:tc>
                  <a:txBody>
                    <a:bodyPr/>
                    <a:lstStyle/>
                    <a:p>
                      <a:pPr algn="l" fontAlgn="t">
                        <a:buNone/>
                      </a:pPr>
                      <a:r>
                        <a:rPr lang="en-US" sz="3600" b="0" i="0" u="none" strike="noStrike">
                          <a:solidFill>
                            <a:srgbClr val="000000"/>
                          </a:solidFill>
                          <a:effectLst/>
                          <a:latin typeface="+mj-lt"/>
                        </a:rPr>
                        <a:t>Only 38% of symptomatic individuals sought formal healthcare</a:t>
                      </a:r>
                    </a:p>
                  </a:txBody>
                  <a:tcPr marL="9525" marR="9525" marT="9525" marB="0"/>
                </a:tc>
                <a:tc>
                  <a:txBody>
                    <a:bodyPr/>
                    <a:lstStyle/>
                    <a:p>
                      <a:pPr algn="l" fontAlgn="t">
                        <a:buNone/>
                      </a:pPr>
                      <a:r>
                        <a:rPr lang="en-US" sz="3600" b="0" i="0" u="none" strike="noStrike" dirty="0">
                          <a:solidFill>
                            <a:srgbClr val="000000"/>
                          </a:solidFill>
                          <a:effectLst/>
                          <a:latin typeface="+mj-lt"/>
                        </a:rPr>
                        <a:t>Delayed case detection</a:t>
                      </a:r>
                    </a:p>
                  </a:txBody>
                  <a:tcPr marL="9525" marR="9525" marT="9525" marB="0"/>
                </a:tc>
                <a:extLst>
                  <a:ext uri="{0D108BD9-81ED-4DB2-BD59-A6C34878D82A}">
                    <a16:rowId xmlns:a16="http://schemas.microsoft.com/office/drawing/2014/main" val="10005"/>
                  </a:ext>
                </a:extLst>
              </a:tr>
              <a:tr h="2343886">
                <a:tc>
                  <a:txBody>
                    <a:bodyPr/>
                    <a:lstStyle/>
                    <a:p>
                      <a:pPr algn="l" fontAlgn="t">
                        <a:buNone/>
                      </a:pPr>
                      <a:r>
                        <a:rPr lang="en-US" sz="3600" b="0" i="0" u="none" strike="noStrike">
                          <a:solidFill>
                            <a:srgbClr val="000000"/>
                          </a:solidFill>
                          <a:effectLst/>
                          <a:latin typeface="Calibri" panose="020F0502020204030204" pitchFamily="34" charset="0"/>
                        </a:rPr>
                        <a:t>Health System Capacity</a:t>
                      </a:r>
                    </a:p>
                  </a:txBody>
                  <a:tcPr marL="9525" marR="9525" marT="9525" marB="0"/>
                </a:tc>
                <a:tc>
                  <a:txBody>
                    <a:bodyPr/>
                    <a:lstStyle/>
                    <a:p>
                      <a:pPr algn="l" fontAlgn="t">
                        <a:buNone/>
                      </a:pPr>
                      <a:r>
                        <a:rPr lang="en-US" sz="3600" b="0" i="0" u="none" strike="noStrike" dirty="0">
                          <a:solidFill>
                            <a:srgbClr val="000000"/>
                          </a:solidFill>
                          <a:effectLst/>
                          <a:latin typeface="Calibri" panose="020F0502020204030204" pitchFamily="34" charset="0"/>
                        </a:rPr>
                        <a:t>Understaffing, limited vector control, and inadequate laboratory capacity</a:t>
                      </a:r>
                    </a:p>
                  </a:txBody>
                  <a:tcPr marL="9525" marR="9525" marT="9525" marB="0"/>
                </a:tc>
                <a:tc>
                  <a:txBody>
                    <a:bodyPr/>
                    <a:lstStyle/>
                    <a:p>
                      <a:pPr algn="l" fontAlgn="t">
                        <a:buNone/>
                      </a:pPr>
                      <a:r>
                        <a:rPr lang="en-US" sz="3600" b="0" i="0" u="none" strike="noStrike" dirty="0">
                          <a:solidFill>
                            <a:srgbClr val="000000"/>
                          </a:solidFill>
                          <a:effectLst/>
                          <a:latin typeface="Calibri" panose="020F0502020204030204" pitchFamily="34" charset="0"/>
                        </a:rPr>
                        <a:t>Reduced outbreak response capacity</a:t>
                      </a:r>
                    </a:p>
                  </a:txBody>
                  <a:tcPr marL="9525" marR="9525" marT="9525" marB="0"/>
                </a:tc>
                <a:extLst>
                  <a:ext uri="{0D108BD9-81ED-4DB2-BD59-A6C34878D82A}">
                    <a16:rowId xmlns:a16="http://schemas.microsoft.com/office/drawing/2014/main" val="10006"/>
                  </a:ext>
                </a:extLst>
              </a:tr>
            </a:tbl>
          </a:graphicData>
        </a:graphic>
      </p:graphicFrame>
      <p:sp>
        <p:nvSpPr>
          <p:cNvPr id="101" name="Google Shape;101;p1"/>
          <p:cNvSpPr/>
          <p:nvPr/>
        </p:nvSpPr>
        <p:spPr>
          <a:xfrm>
            <a:off x="282437" y="24045795"/>
            <a:ext cx="23079008" cy="1046400"/>
          </a:xfrm>
          <a:prstGeom prst="rect">
            <a:avLst/>
          </a:prstGeom>
          <a:noFill/>
          <a:ln>
            <a:noFill/>
          </a:ln>
        </p:spPr>
        <p:txBody>
          <a:bodyPr spcFirstLastPara="1" wrap="square" lIns="91425" tIns="45700" rIns="91425" bIns="45700" anchor="t" anchorCtr="0">
            <a:spAutoFit/>
          </a:bodyPr>
          <a:lstStyle/>
          <a:p>
            <a:pPr algn="just"/>
            <a:r>
              <a:rPr lang="en-GB" sz="4800" b="1" dirty="0">
                <a:solidFill>
                  <a:srgbClr val="36449C"/>
                </a:solidFill>
                <a:latin typeface="Arial"/>
                <a:ea typeface="Arial"/>
                <a:cs typeface="Arial"/>
                <a:sym typeface="Arial"/>
              </a:rPr>
              <a:t>RESULTS: </a:t>
            </a:r>
            <a:r>
              <a:rPr lang="en-US" sz="3600" dirty="0"/>
              <a:t>The assessment identified a high-risk environment for RVF transmission</a:t>
            </a:r>
            <a:r>
              <a:rPr lang="en-US" dirty="0"/>
              <a:t>.</a:t>
            </a:r>
          </a:p>
          <a:p>
            <a:pPr marL="0" marR="0" lvl="0" indent="0" algn="just" rtl="0">
              <a:spcBef>
                <a:spcPts val="0"/>
              </a:spcBef>
              <a:spcAft>
                <a:spcPts val="0"/>
              </a:spcAft>
              <a:buNone/>
            </a:pPr>
            <a:endParaRPr dirty="0"/>
          </a:p>
        </p:txBody>
      </p:sp>
      <p:sp>
        <p:nvSpPr>
          <p:cNvPr id="102" name="Google Shape;102;p1"/>
          <p:cNvSpPr/>
          <p:nvPr/>
        </p:nvSpPr>
        <p:spPr>
          <a:xfrm>
            <a:off x="380416" y="14042001"/>
            <a:ext cx="29457334" cy="830956"/>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r>
              <a:rPr lang="en-US" sz="3600" dirty="0"/>
              <a:t>A field assessment was conducted from January 24 to February 2, 2024</a:t>
            </a:r>
            <a:r>
              <a:rPr lang="en-GB" sz="1800" dirty="0">
                <a:solidFill>
                  <a:schemeClr val="dk1"/>
                </a:solidFill>
                <a:latin typeface="Calibri"/>
                <a:ea typeface="Calibri"/>
                <a:cs typeface="Calibri"/>
                <a:sym typeface="Calibri"/>
              </a:rPr>
              <a:t>. </a:t>
            </a:r>
            <a:endParaRPr sz="3700" dirty="0">
              <a:solidFill>
                <a:srgbClr val="000000"/>
              </a:solidFill>
              <a:latin typeface="Arial"/>
              <a:ea typeface="Arial"/>
              <a:cs typeface="Arial"/>
              <a:sym typeface="Arial"/>
            </a:endParaRPr>
          </a:p>
        </p:txBody>
      </p:sp>
      <p:sp>
        <p:nvSpPr>
          <p:cNvPr id="103" name="Google Shape;103;p1"/>
          <p:cNvSpPr/>
          <p:nvPr/>
        </p:nvSpPr>
        <p:spPr>
          <a:xfrm>
            <a:off x="243540" y="25241181"/>
            <a:ext cx="15714937" cy="1754286"/>
          </a:xfrm>
          <a:prstGeom prst="rect">
            <a:avLst/>
          </a:prstGeom>
          <a:noFill/>
          <a:ln>
            <a:noFill/>
          </a:ln>
        </p:spPr>
        <p:txBody>
          <a:bodyPr spcFirstLastPara="1" wrap="square" lIns="91425" tIns="45700" rIns="91425" bIns="45700" anchor="t" anchorCtr="0">
            <a:spAutoFit/>
          </a:bodyPr>
          <a:lstStyle/>
          <a:p>
            <a:r>
              <a:rPr lang="en-GB" sz="3600" b="1" dirty="0">
                <a:solidFill>
                  <a:schemeClr val="dk1"/>
                </a:solidFill>
                <a:latin typeface="Arial"/>
                <a:ea typeface="Arial"/>
                <a:cs typeface="Arial"/>
                <a:sym typeface="Arial"/>
              </a:rPr>
              <a:t>Table 1 </a:t>
            </a:r>
            <a:r>
              <a:rPr lang="en-US" sz="3600" dirty="0"/>
              <a:t>Risk Assessment of Rift Valley Fever in Eldas Sub-County, Wajir County, Kenya (January–February 2024)</a:t>
            </a:r>
          </a:p>
          <a:p>
            <a:pPr marL="0" marR="0" lvl="0" indent="0" algn="l" rtl="0">
              <a:spcBef>
                <a:spcPts val="0"/>
              </a:spcBef>
              <a:spcAft>
                <a:spcPts val="0"/>
              </a:spcAft>
              <a:buNone/>
            </a:pPr>
            <a:endParaRPr sz="3600" dirty="0">
              <a:solidFill>
                <a:schemeClr val="dk1"/>
              </a:solidFill>
              <a:latin typeface="Arial"/>
              <a:ea typeface="Arial"/>
              <a:cs typeface="Arial"/>
              <a:sym typeface="Arial"/>
            </a:endParaRPr>
          </a:p>
        </p:txBody>
      </p:sp>
      <p:sp>
        <p:nvSpPr>
          <p:cNvPr id="105" name="Google Shape;105;p1"/>
          <p:cNvSpPr/>
          <p:nvPr/>
        </p:nvSpPr>
        <p:spPr>
          <a:xfrm>
            <a:off x="235516" y="22665737"/>
            <a:ext cx="30018411" cy="1384954"/>
          </a:xfrm>
          <a:prstGeom prst="rect">
            <a:avLst/>
          </a:prstGeom>
          <a:noFill/>
          <a:ln>
            <a:noFill/>
          </a:ln>
        </p:spPr>
        <p:txBody>
          <a:bodyPr spcFirstLastPara="1" wrap="square" lIns="91425" tIns="45700" rIns="91425" bIns="45700" anchor="t" anchorCtr="0">
            <a:spAutoFit/>
          </a:bodyPr>
          <a:lstStyle/>
          <a:p>
            <a:r>
              <a:rPr lang="en-GB" sz="4800" b="1" dirty="0">
                <a:solidFill>
                  <a:srgbClr val="36449C"/>
                </a:solidFill>
                <a:latin typeface="Arial"/>
                <a:ea typeface="Arial"/>
                <a:cs typeface="Arial"/>
                <a:sym typeface="Arial"/>
              </a:rPr>
              <a:t>STATISTICAL ANALYSIS:</a:t>
            </a:r>
            <a:r>
              <a:rPr lang="en-GB" sz="4800" b="1" dirty="0">
                <a:solidFill>
                  <a:srgbClr val="1F3864"/>
                </a:solidFill>
                <a:latin typeface="Arial"/>
                <a:ea typeface="Arial"/>
                <a:cs typeface="Arial"/>
                <a:sym typeface="Arial"/>
              </a:rPr>
              <a:t> </a:t>
            </a:r>
            <a:r>
              <a:rPr lang="en-US" sz="3600" dirty="0"/>
              <a:t>Descriptive analysis of survey and laboratory data. A qualitative risk matrix was applied to integrate findings across human, animal, and environmental domains</a:t>
            </a:r>
          </a:p>
        </p:txBody>
      </p:sp>
      <p:sp>
        <p:nvSpPr>
          <p:cNvPr id="107" name="Google Shape;107;p1"/>
          <p:cNvSpPr/>
          <p:nvPr/>
        </p:nvSpPr>
        <p:spPr>
          <a:xfrm>
            <a:off x="16286162" y="26777305"/>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108" name="Google Shape;108;p1"/>
          <p:cNvSpPr/>
          <p:nvPr/>
        </p:nvSpPr>
        <p:spPr>
          <a:xfrm>
            <a:off x="16099381" y="27956755"/>
            <a:ext cx="13908732" cy="4524275"/>
          </a:xfrm>
          <a:prstGeom prst="rect">
            <a:avLst/>
          </a:prstGeom>
          <a:noFill/>
          <a:ln>
            <a:noFill/>
          </a:ln>
        </p:spPr>
        <p:txBody>
          <a:bodyPr spcFirstLastPara="1" wrap="square" lIns="91425" tIns="45700" rIns="91425" bIns="45700" anchor="t" anchorCtr="0">
            <a:spAutoFit/>
          </a:bodyPr>
          <a:lstStyle/>
          <a:p>
            <a:pPr marL="685800" indent="-685800" algn="just">
              <a:buClr>
                <a:srgbClr val="3E61FE"/>
              </a:buClr>
              <a:buSzPts val="3600"/>
              <a:buFont typeface="Noto Sans Symbols"/>
              <a:buChar char="❖"/>
            </a:pPr>
            <a:r>
              <a:rPr lang="en-US" sz="3600" dirty="0"/>
              <a:t>The detection of active RVF viral circulation in humans, combined with symptomatic livestock, elevated vector density after flooding, and widespread unsafe animal handling practices, creates ideal conditions for a large-scale outbreak. Existing health system weaknesses further amplify vulnerability. These findings align with known RVF epidemiology in the Horn of Africa during El Niño events.</a:t>
            </a:r>
          </a:p>
          <a:p>
            <a:pPr marL="685800" marR="0" lvl="0" indent="-685800" algn="l" rtl="0">
              <a:spcBef>
                <a:spcPts val="0"/>
              </a:spcBef>
              <a:spcAft>
                <a:spcPts val="0"/>
              </a:spcAft>
              <a:buClr>
                <a:srgbClr val="3E61FE"/>
              </a:buClr>
              <a:buSzPts val="3600"/>
              <a:buFont typeface="Noto Sans Symbols"/>
              <a:buChar char="❖"/>
            </a:pPr>
            <a:endParaRPr sz="3600" dirty="0">
              <a:solidFill>
                <a:schemeClr val="dk1"/>
              </a:solidFill>
              <a:latin typeface="Arial"/>
              <a:ea typeface="Arial"/>
              <a:cs typeface="Arial"/>
              <a:sym typeface="Arial"/>
            </a:endParaRPr>
          </a:p>
        </p:txBody>
      </p:sp>
      <p:sp>
        <p:nvSpPr>
          <p:cNvPr id="109" name="Google Shape;109;p1"/>
          <p:cNvSpPr/>
          <p:nvPr/>
        </p:nvSpPr>
        <p:spPr>
          <a:xfrm>
            <a:off x="16346781" y="33187901"/>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110" name="Google Shape;110;p1"/>
          <p:cNvSpPr/>
          <p:nvPr/>
        </p:nvSpPr>
        <p:spPr>
          <a:xfrm>
            <a:off x="16346780" y="34522847"/>
            <a:ext cx="13537577" cy="3970277"/>
          </a:xfrm>
          <a:prstGeom prst="rect">
            <a:avLst/>
          </a:prstGeom>
          <a:noFill/>
          <a:ln>
            <a:noFill/>
          </a:ln>
        </p:spPr>
        <p:txBody>
          <a:bodyPr spcFirstLastPara="1" wrap="square" lIns="91425" tIns="45700" rIns="91425" bIns="45700" anchor="t" anchorCtr="0">
            <a:spAutoFit/>
          </a:bodyPr>
          <a:lstStyle/>
          <a:p>
            <a:pPr algn="just"/>
            <a:r>
              <a:rPr lang="en-US" sz="3600" dirty="0"/>
              <a:t>The risk of an RVF outbreak in Eldas Sub-County was </a:t>
            </a:r>
            <a:r>
              <a:rPr lang="en-US" sz="3600" b="1" dirty="0"/>
              <a:t>high</a:t>
            </a:r>
            <a:r>
              <a:rPr lang="en-US" sz="3600" dirty="0"/>
              <a:t>, driven by confirmed viral circulation, favorable vector conditions, community exposure, and health system gaps. Urgent, integrated One Health interventions—including vector control, livestock vaccination, community risk communication, and strengthened surveillance and laboratory capacity—are needed to mitigate this imminent threat.</a:t>
            </a:r>
            <a:endParaRPr lang="en-US" sz="3600" dirty="0">
              <a:effectLst/>
            </a:endParaRPr>
          </a:p>
        </p:txBody>
      </p:sp>
      <p:sp>
        <p:nvSpPr>
          <p:cNvPr id="112" name="Google Shape;112;p1"/>
          <p:cNvSpPr txBox="1"/>
          <p:nvPr/>
        </p:nvSpPr>
        <p:spPr>
          <a:xfrm>
            <a:off x="1126094" y="19143000"/>
            <a:ext cx="449616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INSERT MAP OR FIGURES </a:t>
            </a:r>
            <a:endParaRPr sz="1800" b="1" dirty="0">
              <a:solidFill>
                <a:schemeClr val="dk1"/>
              </a:solidFill>
              <a:latin typeface="Calibri"/>
              <a:ea typeface="Calibri"/>
              <a:cs typeface="Calibri"/>
              <a:sym typeface="Calibri"/>
            </a:endParaRPr>
          </a:p>
        </p:txBody>
      </p:sp>
      <p:sp>
        <p:nvSpPr>
          <p:cNvPr id="113" name="Google Shape;113;p1"/>
          <p:cNvSpPr txBox="1"/>
          <p:nvPr/>
        </p:nvSpPr>
        <p:spPr>
          <a:xfrm>
            <a:off x="20445836" y="18114387"/>
            <a:ext cx="7733925" cy="3139281"/>
          </a:xfrm>
          <a:prstGeom prst="rect">
            <a:avLst/>
          </a:prstGeom>
          <a:noFill/>
          <a:ln>
            <a:noFill/>
          </a:ln>
        </p:spPr>
        <p:txBody>
          <a:bodyPr spcFirstLastPara="1" wrap="square" lIns="91425" tIns="45700" rIns="91425" bIns="45700" anchor="t" anchorCtr="0">
            <a:spAutoFit/>
          </a:bodyPr>
          <a:lstStyle/>
          <a:p>
            <a:pPr marL="685800" lvl="0" indent="-685800">
              <a:buFont typeface="Arial" panose="020B0604020202020204" pitchFamily="34" charset="0"/>
              <a:buChar char="•"/>
            </a:pPr>
            <a:r>
              <a:rPr lang="en-US" sz="3600" dirty="0">
                <a:solidFill>
                  <a:schemeClr val="dk1"/>
                </a:solidFill>
              </a:rPr>
              <a:t>Purposive sampling of communities, health facilities, and livestock Heard </a:t>
            </a:r>
          </a:p>
          <a:p>
            <a:pPr marL="685800" lvl="0" indent="-685800">
              <a:buFont typeface="Arial" panose="020B0604020202020204" pitchFamily="34" charset="0"/>
              <a:buChar char="•"/>
            </a:pPr>
            <a:r>
              <a:rPr lang="en-US" sz="3600" dirty="0">
                <a:solidFill>
                  <a:schemeClr val="dk1"/>
                </a:solidFill>
              </a:rPr>
              <a:t>Inclusion of human, animal, and environmental sectors</a:t>
            </a:r>
            <a:endParaRPr lang="en-US" sz="3600" dirty="0"/>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sp>
        <p:nvSpPr>
          <p:cNvPr id="124" name="Google Shape;124;p1"/>
          <p:cNvSpPr txBox="1"/>
          <p:nvPr/>
        </p:nvSpPr>
        <p:spPr>
          <a:xfrm>
            <a:off x="13305448" y="17958255"/>
            <a:ext cx="6087452" cy="2585283"/>
          </a:xfrm>
          <a:prstGeom prst="rect">
            <a:avLst/>
          </a:prstGeom>
          <a:noFill/>
          <a:ln>
            <a:noFill/>
          </a:ln>
        </p:spPr>
        <p:txBody>
          <a:bodyPr spcFirstLastPara="1" wrap="square" lIns="91425" tIns="45700" rIns="91425" bIns="45700" anchor="t" anchorCtr="0">
            <a:spAutoFit/>
          </a:bodyPr>
          <a:lstStyle/>
          <a:p>
            <a:pPr marL="571500" lvl="0" indent="-571500">
              <a:buFont typeface="Arial" panose="020B0604020202020204" pitchFamily="34" charset="0"/>
              <a:buChar char="•"/>
            </a:pPr>
            <a:r>
              <a:rPr lang="en-US" sz="3600" dirty="0">
                <a:solidFill>
                  <a:schemeClr val="dk1"/>
                </a:solidFill>
              </a:rPr>
              <a:t>Cross-sectional field risk assessment</a:t>
            </a:r>
          </a:p>
          <a:p>
            <a:pPr marL="571500" lvl="0" indent="-571500">
              <a:buFont typeface="Arial" panose="020B0604020202020204" pitchFamily="34" charset="0"/>
              <a:buChar char="•"/>
            </a:pPr>
            <a:r>
              <a:rPr lang="en-US" sz="3600" dirty="0">
                <a:solidFill>
                  <a:schemeClr val="dk1"/>
                </a:solidFill>
              </a:rPr>
              <a:t>Multidisciplinary One Health approach </a:t>
            </a:r>
          </a:p>
          <a:p>
            <a:pPr marL="0" marR="0" lvl="0" indent="0" algn="ctr" rtl="0">
              <a:spcBef>
                <a:spcPts val="0"/>
              </a:spcBef>
              <a:spcAft>
                <a:spcPts val="0"/>
              </a:spcAft>
              <a:buNone/>
            </a:pPr>
            <a:endParaRPr sz="1800" b="1" dirty="0">
              <a:solidFill>
                <a:schemeClr val="dk1"/>
              </a:solidFill>
              <a:latin typeface="Calibri"/>
              <a:ea typeface="Calibri"/>
              <a:cs typeface="Calibri"/>
              <a:sym typeface="Calibri"/>
            </a:endParaRPr>
          </a:p>
        </p:txBody>
      </p:sp>
      <p:sp>
        <p:nvSpPr>
          <p:cNvPr id="125" name="Google Shape;125;p1"/>
          <p:cNvSpPr txBox="1"/>
          <p:nvPr/>
        </p:nvSpPr>
        <p:spPr>
          <a:xfrm>
            <a:off x="4718656" y="41440781"/>
            <a:ext cx="4496100"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dirty="0"/>
          </a:p>
        </p:txBody>
      </p:sp>
      <p:sp>
        <p:nvSpPr>
          <p:cNvPr id="126" name="Google Shape;126;p1"/>
          <p:cNvSpPr txBox="1"/>
          <p:nvPr/>
        </p:nvSpPr>
        <p:spPr>
          <a:xfrm>
            <a:off x="10228631" y="41440781"/>
            <a:ext cx="4496100" cy="369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endParaRPr sz="1800" b="1" dirty="0">
              <a:solidFill>
                <a:schemeClr val="dk1"/>
              </a:solidFill>
              <a:latin typeface="Calibri"/>
              <a:ea typeface="Calibri"/>
              <a:cs typeface="Calibri"/>
              <a:sym typeface="Calibri"/>
            </a:endParaRPr>
          </a:p>
        </p:txBody>
      </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4" name="Picture 3">
            <a:extLst>
              <a:ext uri="{FF2B5EF4-FFF2-40B4-BE49-F238E27FC236}">
                <a16:creationId xmlns:a16="http://schemas.microsoft.com/office/drawing/2014/main" id="{2FC86AE7-89B8-93C8-2BE8-A3CC74C075FA}"/>
              </a:ext>
            </a:extLst>
          </p:cNvPr>
          <p:cNvPicPr>
            <a:picLocks noChangeAspect="1"/>
          </p:cNvPicPr>
          <p:nvPr/>
        </p:nvPicPr>
        <p:blipFill>
          <a:blip r:embed="rId5"/>
          <a:stretch>
            <a:fillRect/>
          </a:stretch>
        </p:blipFill>
        <p:spPr>
          <a:xfrm>
            <a:off x="906757" y="16451716"/>
            <a:ext cx="7733925" cy="5593198"/>
          </a:xfrm>
          <a:prstGeom prst="rect">
            <a:avLst/>
          </a:prstGeom>
        </p:spPr>
      </p:pic>
      <p:pic>
        <p:nvPicPr>
          <p:cNvPr id="5" name="Picture 4">
            <a:extLst>
              <a:ext uri="{FF2B5EF4-FFF2-40B4-BE49-F238E27FC236}">
                <a16:creationId xmlns:a16="http://schemas.microsoft.com/office/drawing/2014/main" id="{F956766F-C602-0A0A-EDB8-0779D0498EE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2627468" y="472920"/>
            <a:ext cx="2716941" cy="1306477"/>
          </a:xfrm>
          <a:prstGeom prst="rect">
            <a:avLst/>
          </a:prstGeom>
          <a:ln w="9525">
            <a:solidFill>
              <a:schemeClr val="tx1"/>
            </a:solidFill>
          </a:ln>
        </p:spPr>
      </p:pic>
      <p:pic>
        <p:nvPicPr>
          <p:cNvPr id="6" name="Picture 5">
            <a:extLst>
              <a:ext uri="{FF2B5EF4-FFF2-40B4-BE49-F238E27FC236}">
                <a16:creationId xmlns:a16="http://schemas.microsoft.com/office/drawing/2014/main" id="{03C6DC49-8CA1-94CE-CACB-ED751CFD545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969845" y="40658642"/>
            <a:ext cx="3614017" cy="1737848"/>
          </a:xfrm>
          <a:prstGeom prst="rect">
            <a:avLst/>
          </a:prstGeom>
          <a:ln w="9525">
            <a:solidFill>
              <a:schemeClr val="tx1"/>
            </a:solidFill>
          </a:ln>
        </p:spPr>
      </p:pic>
      <p:pic>
        <p:nvPicPr>
          <p:cNvPr id="7" name="Picture 6">
            <a:extLst>
              <a:ext uri="{FF2B5EF4-FFF2-40B4-BE49-F238E27FC236}">
                <a16:creationId xmlns:a16="http://schemas.microsoft.com/office/drawing/2014/main" id="{59873DDD-8DC0-C4FF-9E9D-EA1CC29A12C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845853" y="40658642"/>
            <a:ext cx="3614015" cy="1737847"/>
          </a:xfrm>
          <a:prstGeom prst="rect">
            <a:avLst/>
          </a:prstGeom>
          <a:ln w="9525">
            <a:solidFill>
              <a:schemeClr val="tx1"/>
            </a:solidFill>
          </a:ln>
        </p:spPr>
      </p:pic>
      <p:pic>
        <p:nvPicPr>
          <p:cNvPr id="3" name="Picture 2">
            <a:extLst>
              <a:ext uri="{FF2B5EF4-FFF2-40B4-BE49-F238E27FC236}">
                <a16:creationId xmlns:a16="http://schemas.microsoft.com/office/drawing/2014/main" id="{48882796-2ADD-9C5F-85B4-771CC79DCEF7}"/>
              </a:ext>
            </a:extLst>
          </p:cNvPr>
          <p:cNvPicPr>
            <a:picLocks noChangeAspect="1"/>
          </p:cNvPicPr>
          <p:nvPr/>
        </p:nvPicPr>
        <p:blipFill>
          <a:blip r:embed="rId7"/>
          <a:stretch>
            <a:fillRect/>
          </a:stretch>
        </p:blipFill>
        <p:spPr>
          <a:xfrm>
            <a:off x="16085330" y="40846815"/>
            <a:ext cx="5444200" cy="1646063"/>
          </a:xfrm>
          <a:prstGeom prst="rect">
            <a:avLst/>
          </a:prstGeom>
        </p:spPr>
      </p:pic>
      <p:pic>
        <p:nvPicPr>
          <p:cNvPr id="9" name="Picture 8">
            <a:extLst>
              <a:ext uri="{FF2B5EF4-FFF2-40B4-BE49-F238E27FC236}">
                <a16:creationId xmlns:a16="http://schemas.microsoft.com/office/drawing/2014/main" id="{2599A253-9994-0B52-A7C0-6F8B31953F77}"/>
              </a:ext>
            </a:extLst>
          </p:cNvPr>
          <p:cNvPicPr>
            <a:picLocks noChangeAspect="1"/>
          </p:cNvPicPr>
          <p:nvPr/>
        </p:nvPicPr>
        <p:blipFill>
          <a:blip r:embed="rId8"/>
          <a:stretch>
            <a:fillRect/>
          </a:stretch>
        </p:blipFill>
        <p:spPr>
          <a:xfrm>
            <a:off x="24765001" y="40315702"/>
            <a:ext cx="2171699" cy="2171699"/>
          </a:xfrm>
          <a:prstGeom prst="rect">
            <a:avLst/>
          </a:prstGeom>
        </p:spPr>
      </p:pic>
      <p:sp>
        <p:nvSpPr>
          <p:cNvPr id="10" name="TextBox 9">
            <a:extLst>
              <a:ext uri="{FF2B5EF4-FFF2-40B4-BE49-F238E27FC236}">
                <a16:creationId xmlns:a16="http://schemas.microsoft.com/office/drawing/2014/main" id="{148B9489-8E72-7293-40A9-A7A378BF8F30}"/>
              </a:ext>
            </a:extLst>
          </p:cNvPr>
          <p:cNvSpPr txBox="1"/>
          <p:nvPr/>
        </p:nvSpPr>
        <p:spPr>
          <a:xfrm>
            <a:off x="571500" y="21991338"/>
            <a:ext cx="11888368" cy="646331"/>
          </a:xfrm>
          <a:prstGeom prst="rect">
            <a:avLst/>
          </a:prstGeom>
          <a:noFill/>
        </p:spPr>
        <p:txBody>
          <a:bodyPr wrap="square" rtlCol="0">
            <a:spAutoFit/>
          </a:bodyPr>
          <a:lstStyle/>
          <a:p>
            <a:r>
              <a:rPr lang="en-US" sz="3600" dirty="0"/>
              <a:t>Figure 1: Map of Eldas sub county in the Kenyan context</a:t>
            </a:r>
            <a:endParaRPr lang="en-KE" sz="3600" dirty="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572</Words>
  <Application>Microsoft Office PowerPoint</Application>
  <PresentationFormat>Custom</PresentationFormat>
  <Paragraphs>48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Noto Sans Symbols</vt: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Stephen Okumu</cp:lastModifiedBy>
  <cp:revision>4</cp:revision>
  <dcterms:created xsi:type="dcterms:W3CDTF">2018-08-09T14:20:14Z</dcterms:created>
  <dcterms:modified xsi:type="dcterms:W3CDTF">2026-04-27T13:30:14Z</dcterms:modified>
</cp:coreProperties>
</file>